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941274640981919"/>
          <c:y val="4.650368868477623E-2"/>
          <c:w val="0.66885225313129459"/>
          <c:h val="0.470770430265129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2014 год</c:v>
                </c:pt>
              </c:strCache>
            </c:strRef>
          </c:tx>
          <c:invertIfNegative val="0"/>
          <c:cat>
            <c:strRef>
              <c:f>Лист1!$A$2:$A$9</c:f>
              <c:strCache>
                <c:ptCount val="8"/>
                <c:pt idx="0">
                  <c:v>Единый  сельхоз налог</c:v>
                </c:pt>
                <c:pt idx="1">
                  <c:v>Налог на доходы физ.лиц</c:v>
                </c:pt>
                <c:pt idx="2">
                  <c:v>Налог на имущество физ лиц</c:v>
                </c:pt>
                <c:pt idx="3">
                  <c:v>Земельный налог</c:v>
                </c:pt>
                <c:pt idx="4">
                  <c:v>Госпошлина </c:v>
                </c:pt>
                <c:pt idx="5">
                  <c:v>Доходы от реализации имущества</c:v>
                </c:pt>
                <c:pt idx="6">
                  <c:v>Акциз</c:v>
                </c:pt>
                <c:pt idx="7">
                  <c:v>доходы от продаже зем.участков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36783</c:v>
                </c:pt>
                <c:pt idx="1">
                  <c:v>300847</c:v>
                </c:pt>
                <c:pt idx="2">
                  <c:v>37107</c:v>
                </c:pt>
                <c:pt idx="3">
                  <c:v>203180</c:v>
                </c:pt>
                <c:pt idx="4">
                  <c:v>20700</c:v>
                </c:pt>
                <c:pt idx="5">
                  <c:v>45904</c:v>
                </c:pt>
                <c:pt idx="6">
                  <c:v>232197</c:v>
                </c:pt>
                <c:pt idx="7">
                  <c:v>3936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2015 год</c:v>
                </c:pt>
              </c:strCache>
            </c:strRef>
          </c:tx>
          <c:invertIfNegative val="0"/>
          <c:cat>
            <c:strRef>
              <c:f>Лист1!$A$2:$A$9</c:f>
              <c:strCache>
                <c:ptCount val="8"/>
                <c:pt idx="0">
                  <c:v>Единый  сельхоз налог</c:v>
                </c:pt>
                <c:pt idx="1">
                  <c:v>Налог на доходы физ.лиц</c:v>
                </c:pt>
                <c:pt idx="2">
                  <c:v>Налог на имущество физ лиц</c:v>
                </c:pt>
                <c:pt idx="3">
                  <c:v>Земельный налог</c:v>
                </c:pt>
                <c:pt idx="4">
                  <c:v>Госпошлина </c:v>
                </c:pt>
                <c:pt idx="5">
                  <c:v>Доходы от реализации имущества</c:v>
                </c:pt>
                <c:pt idx="6">
                  <c:v>Акциз</c:v>
                </c:pt>
                <c:pt idx="7">
                  <c:v>доходы от продаже зем.участков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23997</c:v>
                </c:pt>
                <c:pt idx="1">
                  <c:v>66556</c:v>
                </c:pt>
                <c:pt idx="2">
                  <c:v>45742</c:v>
                </c:pt>
                <c:pt idx="3">
                  <c:v>434528</c:v>
                </c:pt>
                <c:pt idx="4">
                  <c:v>21200</c:v>
                </c:pt>
                <c:pt idx="5">
                  <c:v>32285</c:v>
                </c:pt>
                <c:pt idx="6">
                  <c:v>156218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959808"/>
        <c:axId val="115446144"/>
      </c:barChart>
      <c:catAx>
        <c:axId val="439598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115446144"/>
        <c:auto val="1"/>
        <c:lblAlgn val="ctr"/>
        <c:lblOffset val="100"/>
        <c:noMultiLvlLbl val="0"/>
      </c:catAx>
      <c:valAx>
        <c:axId val="1154461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3959808"/>
        <c:crossBetween val="between"/>
      </c:valAx>
    </c:plotArea>
    <c:legend>
      <c:legendPos val="r"/>
      <c:layout>
        <c:manualLayout>
          <c:xMode val="edge"/>
          <c:yMode val="edge"/>
          <c:x val="0.85150852803794752"/>
          <c:y val="0.19556319620871601"/>
          <c:w val="0.1392895958420079"/>
          <c:h val="0.1435130447527848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</c:v>
                </c:pt>
              </c:strCache>
            </c:strRef>
          </c:tx>
          <c:explosion val="25"/>
          <c:cat>
            <c:strRef>
              <c:f>Лист1!$A$2:$A$9</c:f>
              <c:strCache>
                <c:ptCount val="8"/>
                <c:pt idx="0">
                  <c:v>дорожный фонд</c:v>
                </c:pt>
                <c:pt idx="1">
                  <c:v>национальная оборона</c:v>
                </c:pt>
                <c:pt idx="2">
                  <c:v>пожарная безопастность</c:v>
                </c:pt>
                <c:pt idx="3">
                  <c:v>коммунальные</c:v>
                </c:pt>
                <c:pt idx="4">
                  <c:v>благоустройство</c:v>
                </c:pt>
                <c:pt idx="5">
                  <c:v>детские площадки</c:v>
                </c:pt>
                <c:pt idx="6">
                  <c:v>молодежная политика</c:v>
                </c:pt>
                <c:pt idx="7">
                  <c:v>физическая культура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275</c:v>
                </c:pt>
                <c:pt idx="1">
                  <c:v>75.8</c:v>
                </c:pt>
                <c:pt idx="2">
                  <c:v>14.4</c:v>
                </c:pt>
                <c:pt idx="3">
                  <c:v>167</c:v>
                </c:pt>
                <c:pt idx="4">
                  <c:v>610</c:v>
                </c:pt>
                <c:pt idx="5">
                  <c:v>167.1</c:v>
                </c:pt>
                <c:pt idx="6">
                  <c:v>1.1000000000000001</c:v>
                </c:pt>
                <c:pt idx="7">
                  <c:v>3.9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5486975065616793"/>
          <c:y val="0.16845792322834646"/>
          <c:w val="0.33263024934383201"/>
          <c:h val="0.83154207677165359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БЛАГОУСТРОЙСТВО</c:v>
                </c:pt>
              </c:strCache>
            </c:strRef>
          </c:tx>
          <c:explosion val="25"/>
          <c:cat>
            <c:strRef>
              <c:f>Лист1!$A$2:$A$4</c:f>
              <c:strCache>
                <c:ptCount val="3"/>
                <c:pt idx="0">
                  <c:v>Уличное освещение</c:v>
                </c:pt>
                <c:pt idx="1">
                  <c:v>Уборка и озеленение</c:v>
                </c:pt>
                <c:pt idx="2">
                  <c:v>содержание мест захоронения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97780</c:v>
                </c:pt>
                <c:pt idx="1">
                  <c:v>287293</c:v>
                </c:pt>
                <c:pt idx="2">
                  <c:v>48601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00B4A-05EC-4515-B748-DB35FDDAEC86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2E9AE-8F75-43B4-B37A-726BDC5DF4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00B4A-05EC-4515-B748-DB35FDDAEC86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2E9AE-8F75-43B4-B37A-726BDC5DF4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00B4A-05EC-4515-B748-DB35FDDAEC86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2E9AE-8F75-43B4-B37A-726BDC5DF49A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00B4A-05EC-4515-B748-DB35FDDAEC86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2E9AE-8F75-43B4-B37A-726BDC5DF49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00B4A-05EC-4515-B748-DB35FDDAEC86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2E9AE-8F75-43B4-B37A-726BDC5DF4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00B4A-05EC-4515-B748-DB35FDDAEC86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2E9AE-8F75-43B4-B37A-726BDC5DF49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00B4A-05EC-4515-B748-DB35FDDAEC86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2E9AE-8F75-43B4-B37A-726BDC5DF4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00B4A-05EC-4515-B748-DB35FDDAEC86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2E9AE-8F75-43B4-B37A-726BDC5DF4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00B4A-05EC-4515-B748-DB35FDDAEC86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2E9AE-8F75-43B4-B37A-726BDC5DF4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00B4A-05EC-4515-B748-DB35FDDAEC86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2E9AE-8F75-43B4-B37A-726BDC5DF49A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00B4A-05EC-4515-B748-DB35FDDAEC86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2E9AE-8F75-43B4-B37A-726BDC5DF49A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CE00B4A-05EC-4515-B748-DB35FDDAEC86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AA2E9AE-8F75-43B4-B37A-726BDC5DF49A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936104"/>
          </a:xfrm>
        </p:spPr>
        <p:txBody>
          <a:bodyPr/>
          <a:lstStyle/>
          <a:p>
            <a:r>
              <a:rPr lang="ru-RU" dirty="0" smtClean="0"/>
              <a:t>Бюджет сельского поселения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355158019"/>
              </p:ext>
            </p:extLst>
          </p:nvPr>
        </p:nvGraphicFramePr>
        <p:xfrm>
          <a:off x="467544" y="1397000"/>
          <a:ext cx="8280920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9270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72400" cy="864096"/>
          </a:xfrm>
        </p:spPr>
        <p:txBody>
          <a:bodyPr/>
          <a:lstStyle/>
          <a:p>
            <a:r>
              <a:rPr lang="ru-RU" dirty="0" smtClean="0"/>
              <a:t>Бюджет сельского поселения</a:t>
            </a: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963038143"/>
              </p:ext>
            </p:extLst>
          </p:nvPr>
        </p:nvGraphicFramePr>
        <p:xfrm>
          <a:off x="899592" y="1397000"/>
          <a:ext cx="7488832" cy="4696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3456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Бюджет сельского поселения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761794461"/>
              </p:ext>
            </p:extLst>
          </p:nvPr>
        </p:nvGraphicFramePr>
        <p:xfrm>
          <a:off x="395536" y="1397000"/>
          <a:ext cx="7704856" cy="4480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337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30</TotalTime>
  <Words>11</Words>
  <Application>Microsoft Office PowerPoint</Application>
  <PresentationFormat>Экран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Волна</vt:lpstr>
      <vt:lpstr>Бюджет сельского поселения</vt:lpstr>
      <vt:lpstr>Бюджет сельского поселения</vt:lpstr>
      <vt:lpstr>Бюджет сельского поселения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сельского поселения</dc:title>
  <dc:creator>света</dc:creator>
  <cp:lastModifiedBy>света</cp:lastModifiedBy>
  <cp:revision>6</cp:revision>
  <dcterms:created xsi:type="dcterms:W3CDTF">2017-04-26T09:41:01Z</dcterms:created>
  <dcterms:modified xsi:type="dcterms:W3CDTF">2017-04-26T10:11:11Z</dcterms:modified>
</cp:coreProperties>
</file>